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3" r:id="rId3"/>
    <p:sldId id="258" r:id="rId4"/>
    <p:sldId id="259" r:id="rId5"/>
    <p:sldId id="262" r:id="rId6"/>
    <p:sldId id="257" r:id="rId7"/>
    <p:sldId id="261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DAA"/>
    <a:srgbClr val="C7DDE9"/>
    <a:srgbClr val="83BBDC"/>
    <a:srgbClr val="5097C5"/>
    <a:srgbClr val="2D49A0"/>
    <a:srgbClr val="5197C5"/>
    <a:srgbClr val="5097C6"/>
    <a:srgbClr val="306CAA"/>
    <a:srgbClr val="83BADC"/>
    <a:srgbClr val="2D4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48"/>
    <p:restoredTop sz="96327"/>
  </p:normalViewPr>
  <p:slideViewPr>
    <p:cSldViewPr snapToGrid="0" snapToObjects="1">
      <p:cViewPr varScale="1">
        <p:scale>
          <a:sx n="126" d="100"/>
          <a:sy n="126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6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3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5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4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7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41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3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8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7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5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6EA-FF90-834E-88B1-26D05FA2343F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C2329-D5B3-5946-9697-F4CE541E0D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39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03046-A489-C743-9366-77106251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1" r="1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2" name="Freeform: Shape 12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4" name="Freeform: Shape 12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F63DF-4A10-174F-BE1E-549896ACC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We’re Better Together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7AD0E-3060-1245-A55C-1E7E632AADC8}"/>
              </a:ext>
            </a:extLst>
          </p:cNvPr>
          <p:cNvSpPr txBox="1"/>
          <p:nvPr/>
        </p:nvSpPr>
        <p:spPr>
          <a:xfrm>
            <a:off x="616226" y="705678"/>
            <a:ext cx="298857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NWA 2020 Virtual Conference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Tony Rice</a:t>
            </a:r>
            <a:br>
              <a:rPr lang="en-US" dirty="0">
                <a:latin typeface="+mj-lt"/>
              </a:rPr>
            </a:br>
            <a:r>
              <a:rPr lang="en-US" dirty="0"/>
              <a:t>Nate Johnson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050C1-F0A8-274A-9291-0B390A4EA252}"/>
              </a:ext>
            </a:extLst>
          </p:cNvPr>
          <p:cNvSpPr txBox="1"/>
          <p:nvPr/>
        </p:nvSpPr>
        <p:spPr>
          <a:xfrm>
            <a:off x="477981" y="4785631"/>
            <a:ext cx="188801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February 20, 2020</a:t>
            </a:r>
          </a:p>
          <a:p>
            <a:pPr>
              <a:spcAft>
                <a:spcPts val="600"/>
              </a:spcAft>
            </a:pPr>
            <a:r>
              <a:rPr lang="en-US" dirty="0"/>
              <a:t>Snow forecasts</a:t>
            </a:r>
          </a:p>
        </p:txBody>
      </p:sp>
    </p:spTree>
    <p:extLst>
      <p:ext uri="{BB962C8B-B14F-4D97-AF65-F5344CB8AC3E}">
        <p14:creationId xmlns:p14="http://schemas.microsoft.com/office/powerpoint/2010/main" val="291176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h my gosh!' Raleigh woman's snow photo goes viral :: WRAL.com">
            <a:extLst>
              <a:ext uri="{FF2B5EF4-FFF2-40B4-BE49-F238E27FC236}">
                <a16:creationId xmlns:a16="http://schemas.microsoft.com/office/drawing/2014/main" id="{ACF2B672-1077-734C-94EA-C897FA26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ABB10D-FD9E-064E-936F-56225D30487E}"/>
              </a:ext>
            </a:extLst>
          </p:cNvPr>
          <p:cNvSpPr/>
          <p:nvPr/>
        </p:nvSpPr>
        <p:spPr>
          <a:xfrm>
            <a:off x="1089645" y="6554709"/>
            <a:ext cx="18053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  <a:lumOff val="15000"/>
                  </a:schemeClr>
                </a:solidFill>
                <a:latin typeface="Droid Sans"/>
              </a:rPr>
              <a:t>Photo: Lindsay Webb, WRAL</a:t>
            </a:r>
            <a:endParaRPr lang="en-US" sz="11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782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8369-C2BF-834F-9C63-C7E3CA60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Forecast Evolution for Holly Springs, NC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1D5164-8B93-A748-95A4-7A2FF4BF0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085938"/>
              </p:ext>
            </p:extLst>
          </p:nvPr>
        </p:nvGraphicFramePr>
        <p:xfrm>
          <a:off x="569962" y="1394245"/>
          <a:ext cx="10872312" cy="267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588">
                  <a:extLst>
                    <a:ext uri="{9D8B030D-6E8A-4147-A177-3AD203B41FA5}">
                      <a16:colId xmlns:a16="http://schemas.microsoft.com/office/drawing/2014/main" val="402355620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816544305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023222964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52154535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138240534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04993826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77659537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4063905197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405657768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1739678727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4208056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45346244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306626278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461657907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89302725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511711788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1596626035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91343963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23083931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400265474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846243597"/>
                    </a:ext>
                  </a:extLst>
                </a:gridCol>
                <a:gridCol w="647004">
                  <a:extLst>
                    <a:ext uri="{9D8B030D-6E8A-4147-A177-3AD203B41FA5}">
                      <a16:colId xmlns:a16="http://schemas.microsoft.com/office/drawing/2014/main" val="1652191739"/>
                    </a:ext>
                  </a:extLst>
                </a:gridCol>
              </a:tblGrid>
              <a:tr h="762550"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average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784634"/>
                  </a:ext>
                </a:extLst>
              </a:tr>
              <a:tr h="5794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2/19</a:t>
                      </a:r>
                      <a:br>
                        <a:rPr lang="en-US" sz="12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10am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3-6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B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B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95053"/>
                  </a:ext>
                </a:extLst>
              </a:tr>
              <a:tr h="60632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2/19</a:t>
                      </a:r>
                      <a:br>
                        <a:rPr lang="en-US" sz="12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6pm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4-6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3-6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B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97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64641"/>
                  </a:ext>
                </a:extLst>
              </a:tr>
              <a:tr h="7299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2/20 12:30pm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4-6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2-5+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3-5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53331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2D0733D-AF4B-FE49-9BE1-8ED42C852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3010" y="4510346"/>
            <a:ext cx="4955059" cy="20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F3-6E0E-0D46-B7A1-CDC6524E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8AA8C-3B3B-BE4C-A5A2-9723BA5E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0593" y="3429000"/>
            <a:ext cx="6177228" cy="3489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DE970-0A8A-544C-8F43-BAD223CA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14" y="3429000"/>
            <a:ext cx="6177228" cy="353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47CE4-8DD6-F043-A580-3DF843B6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93" y="-9206"/>
            <a:ext cx="6177228" cy="348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6E837-2C2E-0546-B290-9F2F21B56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314" y="-9207"/>
            <a:ext cx="6177228" cy="3489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CC4008-7AD1-B741-A080-9991DD07A92D}"/>
              </a:ext>
            </a:extLst>
          </p:cNvPr>
          <p:cNvSpPr txBox="1"/>
          <p:nvPr/>
        </p:nvSpPr>
        <p:spPr>
          <a:xfrm>
            <a:off x="11353800" y="2776131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1-2”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9FBD1-125A-394C-B79C-CAD6D1F4EA9F}"/>
              </a:ext>
            </a:extLst>
          </p:cNvPr>
          <p:cNvSpPr txBox="1"/>
          <p:nvPr/>
        </p:nvSpPr>
        <p:spPr>
          <a:xfrm>
            <a:off x="4979272" y="6231265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2-3”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8867B-1C8D-414A-9238-1194C8AE1D23}"/>
              </a:ext>
            </a:extLst>
          </p:cNvPr>
          <p:cNvSpPr txBox="1"/>
          <p:nvPr/>
        </p:nvSpPr>
        <p:spPr>
          <a:xfrm>
            <a:off x="5176572" y="2776131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&lt;1”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C7CE1-6057-CF4B-851A-3D114F48D304}"/>
              </a:ext>
            </a:extLst>
          </p:cNvPr>
          <p:cNvSpPr txBox="1"/>
          <p:nvPr/>
        </p:nvSpPr>
        <p:spPr>
          <a:xfrm>
            <a:off x="11353800" y="6121524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3+”</a:t>
            </a:r>
          </a:p>
        </p:txBody>
      </p:sp>
    </p:spTree>
    <p:extLst>
      <p:ext uri="{BB962C8B-B14F-4D97-AF65-F5344CB8AC3E}">
        <p14:creationId xmlns:p14="http://schemas.microsoft.com/office/powerpoint/2010/main" val="154848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CC55-7658-D445-A92C-A41BB9252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766"/>
            <a:ext cx="10515600" cy="1325563"/>
          </a:xfrm>
        </p:spPr>
        <p:txBody>
          <a:bodyPr/>
          <a:lstStyle/>
          <a:p>
            <a:r>
              <a:rPr lang="en-US" dirty="0"/>
              <a:t>Snowfall Forecast Ensemble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250C0F9-DEB6-7942-9032-B32A5D789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871" y="811449"/>
            <a:ext cx="11380258" cy="53597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C08E4-EB84-B74C-89B0-FE899031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44" y="5817951"/>
            <a:ext cx="266700" cy="22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EC2804-A06D-4D4F-9807-FE42F6C1CBB0}"/>
              </a:ext>
            </a:extLst>
          </p:cNvPr>
          <p:cNvSpPr txBox="1"/>
          <p:nvPr/>
        </p:nvSpPr>
        <p:spPr>
          <a:xfrm>
            <a:off x="7973844" y="5747585"/>
            <a:ext cx="246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Forecast consensus miss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4EDD0-22A9-DA46-B79E-252E42A2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399" y="3790434"/>
            <a:ext cx="928509" cy="1957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928D92-B503-7B4E-B5DD-73C03DBE998D}"/>
              </a:ext>
            </a:extLst>
          </p:cNvPr>
          <p:cNvSpPr txBox="1"/>
          <p:nvPr/>
        </p:nvSpPr>
        <p:spPr>
          <a:xfrm>
            <a:off x="3513401" y="6128293"/>
            <a:ext cx="5165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Consensus across meteorologists in Raleigh-Durham market against spotter reported totals.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AA3DF-E73E-9A45-A349-1137F064A916}"/>
              </a:ext>
            </a:extLst>
          </p:cNvPr>
          <p:cNvSpPr txBox="1"/>
          <p:nvPr/>
        </p:nvSpPr>
        <p:spPr>
          <a:xfrm>
            <a:off x="9169378" y="6546763"/>
            <a:ext cx="28985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Data: WRAL, WTVD, WNCN, Spectrum News, NWS Raleigh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9921E5-3EAB-DB49-8F88-57D06FF09818}"/>
              </a:ext>
            </a:extLst>
          </p:cNvPr>
          <p:cNvSpPr txBox="1"/>
          <p:nvPr/>
        </p:nvSpPr>
        <p:spPr>
          <a:xfrm>
            <a:off x="124072" y="6482920"/>
            <a:ext cx="28985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Data: WRAL, WTVD, WNCN, Spectrum News, NWS Raleigh</a:t>
            </a:r>
          </a:p>
        </p:txBody>
      </p:sp>
    </p:spTree>
    <p:extLst>
      <p:ext uri="{BB962C8B-B14F-4D97-AF65-F5344CB8AC3E}">
        <p14:creationId xmlns:p14="http://schemas.microsoft.com/office/powerpoint/2010/main" val="148738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C34C-429E-E84B-A546-17D48997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238192"/>
            <a:ext cx="401908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1 event,</a:t>
            </a:r>
            <a:br>
              <a:rPr lang="en-US" dirty="0"/>
            </a:br>
            <a:r>
              <a:rPr lang="en-US" dirty="0"/>
              <a:t>many color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462D9-1370-CE44-8529-6F3E482C7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749137"/>
            <a:ext cx="11701849" cy="69221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7E9A604-4257-BC4E-B905-C08A4DAD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2146134"/>
            <a:ext cx="12192000" cy="802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9F5A8-831D-E640-A1F9-5D82B7CE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3470"/>
            <a:ext cx="12192000" cy="802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558B9-CFDB-2D4E-B107-FBE3B1EE8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07547"/>
            <a:ext cx="12192000" cy="802571"/>
          </a:xfrm>
          <a:prstGeom prst="rect">
            <a:avLst/>
          </a:prstGeom>
        </p:spPr>
      </p:pic>
      <p:pic>
        <p:nvPicPr>
          <p:cNvPr id="13" name="Picture 12" descr="A picture containing drawing, flower, table&#10;&#10;Description automatically generated">
            <a:extLst>
              <a:ext uri="{FF2B5EF4-FFF2-40B4-BE49-F238E27FC236}">
                <a16:creationId xmlns:a16="http://schemas.microsoft.com/office/drawing/2014/main" id="{179A7869-D089-974F-8595-47E7CB3EB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55429"/>
            <a:ext cx="12192000" cy="80257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5D6F1-681F-E64D-A413-5E8F97F62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539" y="229124"/>
            <a:ext cx="6392812" cy="47946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562EA3-6995-4D42-A13C-C9EF0C132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210118"/>
            <a:ext cx="6499654" cy="8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62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05B372-0324-234A-A6E5-4358C5CB36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3331" r="7207" b="-2"/>
          <a:stretch/>
        </p:blipFill>
        <p:spPr>
          <a:xfrm>
            <a:off x="5797848" y="0"/>
            <a:ext cx="6394152" cy="685799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44D9F3-6E0E-0D46-B7A1-CDC6524E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45" y="-72925"/>
            <a:ext cx="4803636" cy="13116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0A500-3B37-A74F-827B-ED8AD9C12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5" y="1070386"/>
            <a:ext cx="5793284" cy="4990587"/>
          </a:xfrm>
        </p:spPr>
        <p:txBody>
          <a:bodyPr anchor="ctr">
            <a:normAutofit/>
          </a:bodyPr>
          <a:lstStyle/>
          <a:p>
            <a:pPr lvl="1"/>
            <a:r>
              <a:rPr lang="en-US" dirty="0">
                <a:solidFill>
                  <a:srgbClr val="000000"/>
                </a:solidFill>
              </a:rPr>
              <a:t>Evolve the message with the forecast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</a:rPr>
              <a:t>Several days out – possible impact (school, travel, power)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Message: pay attention!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</a:rPr>
              <a:t>A few days out– increased confidence of nature, timing, and impact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Message: think through how this affects you and your family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</a:rPr>
              <a:t>Last 24-36 hours – zeroing in on timing and impact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Message: put plans into motion</a:t>
            </a:r>
            <a:br>
              <a:rPr lang="en-US" sz="1400" dirty="0">
                <a:solidFill>
                  <a:srgbClr val="000000"/>
                </a:solidFill>
              </a:rPr>
            </a:br>
            <a:endParaRPr lang="en-US" sz="1400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Maps are the message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</a:rPr>
              <a:t>Consistent colors &amp; ranges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</a:rPr>
              <a:t>Clear labeling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</a:rPr>
              <a:t>Lines &amp; ranges matter (hard vs fuzzy)</a:t>
            </a:r>
          </a:p>
          <a:p>
            <a:pPr lvl="2"/>
            <a:r>
              <a:rPr lang="en-US" sz="1400" dirty="0">
                <a:solidFill>
                  <a:srgbClr val="000000"/>
                </a:solidFill>
              </a:rPr>
              <a:t>Focus on the area you know best</a:t>
            </a:r>
          </a:p>
        </p:txBody>
      </p:sp>
    </p:spTree>
    <p:extLst>
      <p:ext uri="{BB962C8B-B14F-4D97-AF65-F5344CB8AC3E}">
        <p14:creationId xmlns:p14="http://schemas.microsoft.com/office/powerpoint/2010/main" val="3329472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E29D9-2449-EB44-AEF4-D542A73E29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0398"/>
            <a:ext cx="5181600" cy="2777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Tony Rice</a:t>
            </a:r>
          </a:p>
          <a:p>
            <a:pPr marL="0" indent="0">
              <a:buNone/>
            </a:pPr>
            <a:r>
              <a:rPr lang="en-US" sz="1800" dirty="0"/>
              <a:t>Solar System Ambassador</a:t>
            </a:r>
            <a:br>
              <a:rPr lang="en-US" sz="1800" dirty="0"/>
            </a:br>
            <a:r>
              <a:rPr lang="en-US" sz="1800" dirty="0"/>
              <a:t>NASA/JPL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@rtphokie</a:t>
            </a:r>
          </a:p>
          <a:p>
            <a:pPr marL="0" indent="0">
              <a:buNone/>
            </a:pPr>
            <a:r>
              <a:rPr lang="en-US" dirty="0"/>
              <a:t>     tony@rtphokie.org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1268AA-A258-DA46-914A-5E044DF6B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0398"/>
            <a:ext cx="5181600" cy="27216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Nate Johnson</a:t>
            </a:r>
          </a:p>
          <a:p>
            <a:pPr marL="0" indent="0">
              <a:buNone/>
            </a:pPr>
            <a:r>
              <a:rPr lang="en-US" sz="2000" dirty="0"/>
              <a:t>Director of Weather Operations</a:t>
            </a:r>
            <a:br>
              <a:rPr lang="en-US" sz="2000" dirty="0"/>
            </a:br>
            <a:r>
              <a:rPr lang="en-US" sz="2000" dirty="0"/>
              <a:t>NBC Universal Owned Stations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@nsj</a:t>
            </a:r>
          </a:p>
          <a:p>
            <a:pPr marL="0" indent="0">
              <a:buNone/>
            </a:pPr>
            <a:r>
              <a:rPr lang="en-US" dirty="0"/>
              <a:t>     Nate.Johnson@nbcuni.com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224091-44FB-6C4F-8F7B-7C2ED1BF1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09996"/>
            <a:ext cx="10515600" cy="80989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https://github.com/rtphokie/RAHFeb2020SnowEvent</a:t>
            </a:r>
          </a:p>
        </p:txBody>
      </p:sp>
      <p:pic>
        <p:nvPicPr>
          <p:cNvPr id="3074" name="Picture 2" descr="Twitter, social network Free Icon of Social Grey Icons">
            <a:extLst>
              <a:ext uri="{FF2B5EF4-FFF2-40B4-BE49-F238E27FC236}">
                <a16:creationId xmlns:a16="http://schemas.microsoft.com/office/drawing/2014/main" id="{AF218126-95A5-4A4A-AA1A-E1C666ACB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430" y="2696463"/>
            <a:ext cx="344246" cy="3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itter, social network Free Icon of Social Grey Icons">
            <a:extLst>
              <a:ext uri="{FF2B5EF4-FFF2-40B4-BE49-F238E27FC236}">
                <a16:creationId xmlns:a16="http://schemas.microsoft.com/office/drawing/2014/main" id="{C3B104C2-A698-DB47-9AA1-547899AC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9" y="2701843"/>
            <a:ext cx="344246" cy="34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6E63DD-3DD4-1544-8EA7-FCFC9C81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30" y="3234599"/>
            <a:ext cx="314170" cy="213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33B8CA-8007-8A45-96CA-DCC3F163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266067"/>
            <a:ext cx="314170" cy="213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A4488-D369-FD4B-9AE2-CF880F46D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7600" y="6001667"/>
            <a:ext cx="604173" cy="6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299</Words>
  <Application>Microsoft Macintosh PowerPoint</Application>
  <PresentationFormat>Widescreen</PresentationFormat>
  <Paragraphs>94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Droid Sans</vt:lpstr>
      <vt:lpstr>Office Theme</vt:lpstr>
      <vt:lpstr>We’re Better Together</vt:lpstr>
      <vt:lpstr>PowerPoint Presentation</vt:lpstr>
      <vt:lpstr>Forecast Evolution for Holly Springs, NC</vt:lpstr>
      <vt:lpstr>Ensemble Map</vt:lpstr>
      <vt:lpstr>Snowfall Forecast Ensemble</vt:lpstr>
      <vt:lpstr>1 event, many color scales</vt:lpstr>
      <vt:lpstr>Call to action</vt:lpstr>
      <vt:lpstr>https://github.com/rtphokie/RAHFeb2020SnowEvent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We’re Better Together</dc:title>
  <dc:creator>Tony Rice (trice)</dc:creator>
  <cp:lastModifiedBy>Tony Rice (trice)</cp:lastModifiedBy>
  <cp:revision>11</cp:revision>
  <dcterms:created xsi:type="dcterms:W3CDTF">2020-09-09T17:41:05Z</dcterms:created>
  <dcterms:modified xsi:type="dcterms:W3CDTF">2020-09-09T23:47:22Z</dcterms:modified>
</cp:coreProperties>
</file>